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Consolas" panose="020B0609020204030204" pitchFamily="49" charset="0"/>
      <p:regular r:id="rId18"/>
      <p:bold r:id="rId19"/>
      <p:italic r:id="rId20"/>
      <p:boldItalic r:id="rId21"/>
    </p:embeddedFont>
    <p:embeddedFont>
      <p:font typeface="Fira Mono Medium" panose="020F0502020204030204" pitchFamily="34" charset="0"/>
      <p:regular r:id="rId22"/>
    </p:embeddedFont>
    <p:embeddedFont>
      <p:font typeface="Fira Sans" panose="020B05030500000200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303"/>
    <a:srgbClr val="0F0F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64"/>
    <p:restoredTop sz="94610"/>
  </p:normalViewPr>
  <p:slideViewPr>
    <p:cSldViewPr snapToGrid="0" snapToObjects="1">
      <p:cViewPr>
        <p:scale>
          <a:sx n="90" d="100"/>
          <a:sy n="90" d="100"/>
        </p:scale>
        <p:origin x="648"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5198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3030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3030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83237"/>
            <a:ext cx="7556421" cy="1860233"/>
          </a:xfrm>
          <a:prstGeom prst="rect">
            <a:avLst/>
          </a:prstGeom>
          <a:noFill/>
          <a:ln/>
        </p:spPr>
        <p:txBody>
          <a:bodyPr wrap="square" lIns="0" tIns="0" rIns="0" bIns="0" rtlCol="0" anchor="t"/>
          <a:lstStyle/>
          <a:p>
            <a:pPr marL="0" indent="0" algn="l">
              <a:lnSpc>
                <a:spcPts val="4850"/>
              </a:lnSpc>
              <a:buNone/>
            </a:pPr>
            <a:r>
              <a:rPr lang="en-US" sz="3900" dirty="0">
                <a:solidFill>
                  <a:srgbClr val="FBF3FA"/>
                </a:solidFill>
                <a:latin typeface="Fira Mono Medium" pitchFamily="34" charset="0"/>
                <a:ea typeface="Fira Mono Medium" pitchFamily="34" charset="-122"/>
                <a:cs typeface="Fira Mono Medium" pitchFamily="34" charset="-120"/>
              </a:rPr>
              <a:t>Facial Expression &amp; Emotion Recognition for Social Interaction</a:t>
            </a:r>
            <a:endParaRPr lang="en-US" sz="3900" dirty="0"/>
          </a:p>
        </p:txBody>
      </p:sp>
      <p:sp>
        <p:nvSpPr>
          <p:cNvPr id="11" name="TextBox 10">
            <a:extLst>
              <a:ext uri="{FF2B5EF4-FFF2-40B4-BE49-F238E27FC236}">
                <a16:creationId xmlns:a16="http://schemas.microsoft.com/office/drawing/2014/main" id="{2DBD27A9-2EEF-2649-5AFD-D2D708D5009B}"/>
              </a:ext>
            </a:extLst>
          </p:cNvPr>
          <p:cNvSpPr txBox="1"/>
          <p:nvPr/>
        </p:nvSpPr>
        <p:spPr>
          <a:xfrm>
            <a:off x="774740" y="4267081"/>
            <a:ext cx="5838093" cy="1200329"/>
          </a:xfrm>
          <a:prstGeom prst="rect">
            <a:avLst/>
          </a:prstGeom>
          <a:noFill/>
        </p:spPr>
        <p:txBody>
          <a:bodyPr wrap="square" rtlCol="0">
            <a:spAutoFit/>
          </a:bodyPr>
          <a:lstStyle/>
          <a:p>
            <a:r>
              <a:rPr lang="en-US" sz="1800" dirty="0">
                <a:solidFill>
                  <a:schemeClr val="bg1">
                    <a:lumMod val="95000"/>
                  </a:schemeClr>
                </a:solidFill>
                <a:latin typeface="Fira Mono Medium" pitchFamily="34" charset="0"/>
                <a:ea typeface="Fira Mono Medium" pitchFamily="34" charset="-122"/>
                <a:cs typeface="Fira Mono Medium" pitchFamily="34" charset="-120"/>
              </a:rPr>
              <a:t>Subject – NFT</a:t>
            </a:r>
          </a:p>
          <a:p>
            <a:r>
              <a:rPr lang="en-US" sz="1800" dirty="0">
                <a:solidFill>
                  <a:schemeClr val="bg1">
                    <a:lumMod val="95000"/>
                  </a:schemeClr>
                </a:solidFill>
                <a:latin typeface="Fira Mono Medium" pitchFamily="34" charset="0"/>
                <a:ea typeface="Fira Mono Medium" pitchFamily="34" charset="-122"/>
                <a:cs typeface="Fira Mono Medium" pitchFamily="34" charset="-120"/>
              </a:rPr>
              <a:t>Group ID – NFT202536</a:t>
            </a:r>
          </a:p>
          <a:p>
            <a:r>
              <a:rPr lang="en-US" sz="1800" dirty="0">
                <a:solidFill>
                  <a:schemeClr val="bg1">
                    <a:lumMod val="95000"/>
                  </a:schemeClr>
                </a:solidFill>
                <a:latin typeface="Fira Mono Medium" pitchFamily="34" charset="0"/>
                <a:ea typeface="Fira Mono Medium" pitchFamily="34" charset="-122"/>
                <a:cs typeface="Fira Mono Medium" pitchFamily="34" charset="-120"/>
              </a:rPr>
              <a:t>DEEV SHAH – BT23CSE108</a:t>
            </a:r>
          </a:p>
          <a:p>
            <a:r>
              <a:rPr lang="en-US" dirty="0">
                <a:solidFill>
                  <a:schemeClr val="bg1">
                    <a:lumMod val="95000"/>
                  </a:schemeClr>
                </a:solidFill>
                <a:latin typeface="Fira Mono Medium" pitchFamily="34" charset="0"/>
                <a:cs typeface="Fira Mono Medium" pitchFamily="34" charset="-120"/>
              </a:rPr>
              <a:t>VRAJ BORAD – BT23CSE119</a:t>
            </a:r>
            <a:endParaRPr lang="en-US" dirty="0">
              <a:solidFill>
                <a:schemeClr val="bg1">
                  <a:lumMod val="9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8771" y="968216"/>
            <a:ext cx="7399139" cy="496133"/>
          </a:xfrm>
          <a:prstGeom prst="rect">
            <a:avLst/>
          </a:prstGeom>
          <a:noFill/>
          <a:ln/>
        </p:spPr>
        <p:txBody>
          <a:bodyPr wrap="none" lIns="0" tIns="0" rIns="0" bIns="0" rtlCol="0" anchor="t"/>
          <a:lstStyle/>
          <a:p>
            <a:pPr marL="0" indent="0" algn="ctr">
              <a:lnSpc>
                <a:spcPts val="3900"/>
              </a:lnSpc>
              <a:buNone/>
            </a:pPr>
            <a:r>
              <a:rPr lang="en-US" sz="3100" dirty="0">
                <a:solidFill>
                  <a:schemeClr val="accent2">
                    <a:lumMod val="75000"/>
                  </a:schemeClr>
                </a:solidFill>
                <a:latin typeface="Fira Mono Medium" pitchFamily="34" charset="0"/>
                <a:ea typeface="Fira Mono Medium" pitchFamily="34" charset="-122"/>
                <a:cs typeface="Fira Mono Medium" pitchFamily="34" charset="-120"/>
              </a:rPr>
              <a:t> Example Flow in Simple Terms</a:t>
            </a:r>
            <a:endParaRPr lang="en-US" sz="3100" dirty="0">
              <a:solidFill>
                <a:schemeClr val="accent2">
                  <a:lumMod val="75000"/>
                </a:schemeClr>
              </a:solidFill>
            </a:endParaRPr>
          </a:p>
        </p:txBody>
      </p:sp>
      <p:pic>
        <p:nvPicPr>
          <p:cNvPr id="4" name="Image 1" descr="preencoded.png"/>
          <p:cNvPicPr>
            <a:picLocks noChangeAspect="1"/>
          </p:cNvPicPr>
          <p:nvPr/>
        </p:nvPicPr>
        <p:blipFill>
          <a:blip r:embed="rId4"/>
          <a:stretch>
            <a:fillRect/>
          </a:stretch>
        </p:blipFill>
        <p:spPr>
          <a:xfrm>
            <a:off x="6280190" y="1687592"/>
            <a:ext cx="992267" cy="1190744"/>
          </a:xfrm>
          <a:prstGeom prst="rect">
            <a:avLst/>
          </a:prstGeom>
        </p:spPr>
      </p:pic>
      <p:sp>
        <p:nvSpPr>
          <p:cNvPr id="5" name="Text 1"/>
          <p:cNvSpPr/>
          <p:nvPr/>
        </p:nvSpPr>
        <p:spPr>
          <a:xfrm>
            <a:off x="7470815" y="188595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Camera Sees</a:t>
            </a:r>
            <a:endParaRPr lang="en-US" sz="1950" dirty="0"/>
          </a:p>
        </p:txBody>
      </p:sp>
      <p:sp>
        <p:nvSpPr>
          <p:cNvPr id="6" name="Text 2"/>
          <p:cNvSpPr/>
          <p:nvPr/>
        </p:nvSpPr>
        <p:spPr>
          <a:xfrm>
            <a:off x="7470815" y="2315170"/>
            <a:ext cx="6365796" cy="317540"/>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The camera captures an image and detects a face within the frame.</a:t>
            </a:r>
            <a:endParaRPr lang="en-US" sz="1550" dirty="0"/>
          </a:p>
        </p:txBody>
      </p:sp>
      <p:pic>
        <p:nvPicPr>
          <p:cNvPr id="7" name="Image 2" descr="preencoded.png"/>
          <p:cNvPicPr>
            <a:picLocks noChangeAspect="1"/>
          </p:cNvPicPr>
          <p:nvPr/>
        </p:nvPicPr>
        <p:blipFill>
          <a:blip r:embed="rId5"/>
          <a:stretch>
            <a:fillRect/>
          </a:stretch>
        </p:blipFill>
        <p:spPr>
          <a:xfrm>
            <a:off x="6280190" y="2878336"/>
            <a:ext cx="992267" cy="1461016"/>
          </a:xfrm>
          <a:prstGeom prst="rect">
            <a:avLst/>
          </a:prstGeom>
        </p:spPr>
      </p:pic>
      <p:sp>
        <p:nvSpPr>
          <p:cNvPr id="8" name="Text 3"/>
          <p:cNvSpPr/>
          <p:nvPr/>
        </p:nvSpPr>
        <p:spPr>
          <a:xfrm>
            <a:off x="7470815" y="307669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CNN Guesses</a:t>
            </a:r>
            <a:endParaRPr lang="en-US" sz="1950" dirty="0"/>
          </a:p>
        </p:txBody>
      </p:sp>
      <p:sp>
        <p:nvSpPr>
          <p:cNvPr id="9" name="Text 4"/>
          <p:cNvSpPr/>
          <p:nvPr/>
        </p:nvSpPr>
        <p:spPr>
          <a:xfrm>
            <a:off x="7470815" y="3505914"/>
            <a:ext cx="6365796" cy="6350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The Convolutional Neural Network processes the face and predicts: "probably happy (65%)."</a:t>
            </a:r>
            <a:endParaRPr lang="en-US" sz="1550" dirty="0"/>
          </a:p>
        </p:txBody>
      </p:sp>
      <p:pic>
        <p:nvPicPr>
          <p:cNvPr id="10" name="Image 3" descr="preencoded.png"/>
          <p:cNvPicPr>
            <a:picLocks noChangeAspect="1"/>
          </p:cNvPicPr>
          <p:nvPr/>
        </p:nvPicPr>
        <p:blipFill>
          <a:blip r:embed="rId6"/>
          <a:stretch>
            <a:fillRect/>
          </a:stretch>
        </p:blipFill>
        <p:spPr>
          <a:xfrm>
            <a:off x="6280190" y="4339352"/>
            <a:ext cx="992267" cy="1461016"/>
          </a:xfrm>
          <a:prstGeom prst="rect">
            <a:avLst/>
          </a:prstGeom>
        </p:spPr>
      </p:pic>
      <p:sp>
        <p:nvSpPr>
          <p:cNvPr id="11" name="Text 5"/>
          <p:cNvSpPr/>
          <p:nvPr/>
        </p:nvSpPr>
        <p:spPr>
          <a:xfrm>
            <a:off x="7470815" y="4537710"/>
            <a:ext cx="2678549"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Fuzzy Logic Checks</a:t>
            </a:r>
            <a:endParaRPr lang="en-US" sz="1950" dirty="0"/>
          </a:p>
        </p:txBody>
      </p:sp>
      <p:sp>
        <p:nvSpPr>
          <p:cNvPr id="12" name="Text 6"/>
          <p:cNvSpPr/>
          <p:nvPr/>
        </p:nvSpPr>
        <p:spPr>
          <a:xfrm>
            <a:off x="7470815" y="4966930"/>
            <a:ext cx="6365796" cy="6350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The fuzzy logic system evaluates: "Is Happy &gt; medium AND Neutral &lt; low?" If true, it confirms "Happy."</a:t>
            </a:r>
            <a:endParaRPr lang="en-US" sz="1550" dirty="0"/>
          </a:p>
        </p:txBody>
      </p:sp>
      <p:pic>
        <p:nvPicPr>
          <p:cNvPr id="13" name="Image 4" descr="preencoded.png"/>
          <p:cNvPicPr>
            <a:picLocks noChangeAspect="1"/>
          </p:cNvPicPr>
          <p:nvPr/>
        </p:nvPicPr>
        <p:blipFill>
          <a:blip r:embed="rId7"/>
          <a:stretch>
            <a:fillRect/>
          </a:stretch>
        </p:blipFill>
        <p:spPr>
          <a:xfrm>
            <a:off x="6280190" y="5800368"/>
            <a:ext cx="992267" cy="1461016"/>
          </a:xfrm>
          <a:prstGeom prst="rect">
            <a:avLst/>
          </a:prstGeom>
        </p:spPr>
      </p:pic>
      <p:sp>
        <p:nvSpPr>
          <p:cNvPr id="14" name="Text 7"/>
          <p:cNvSpPr/>
          <p:nvPr/>
        </p:nvSpPr>
        <p:spPr>
          <a:xfrm>
            <a:off x="7470815" y="599872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System Speaks</a:t>
            </a:r>
            <a:endParaRPr lang="en-US" sz="1950" dirty="0"/>
          </a:p>
        </p:txBody>
      </p:sp>
      <p:sp>
        <p:nvSpPr>
          <p:cNvPr id="15" name="Text 8"/>
          <p:cNvSpPr/>
          <p:nvPr/>
        </p:nvSpPr>
        <p:spPr>
          <a:xfrm>
            <a:off x="7470815" y="6427946"/>
            <a:ext cx="6365796" cy="6350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The Text-to-Speech component vocalises: "The person in front of you is happy."</a:t>
            </a:r>
            <a:endParaRPr lang="en-US" sz="1550" dirty="0"/>
          </a:p>
        </p:txBody>
      </p:sp>
      <p:sp>
        <p:nvSpPr>
          <p:cNvPr id="16" name="Rectangle 15">
            <a:extLst>
              <a:ext uri="{FF2B5EF4-FFF2-40B4-BE49-F238E27FC236}">
                <a16:creationId xmlns:a16="http://schemas.microsoft.com/office/drawing/2014/main" id="{D7024358-E39B-8027-1B4F-B4AA09ADB1B8}"/>
              </a:ext>
            </a:extLst>
          </p:cNvPr>
          <p:cNvSpPr/>
          <p:nvPr/>
        </p:nvSpPr>
        <p:spPr>
          <a:xfrm>
            <a:off x="12502195" y="7234279"/>
            <a:ext cx="2023008" cy="873940"/>
          </a:xfrm>
          <a:prstGeom prst="rect">
            <a:avLst/>
          </a:prstGeom>
          <a:solidFill>
            <a:srgbClr val="0303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163264" y="1505188"/>
            <a:ext cx="4303752" cy="496133"/>
          </a:xfrm>
          <a:prstGeom prst="rect">
            <a:avLst/>
          </a:prstGeom>
          <a:noFill/>
          <a:ln/>
        </p:spPr>
        <p:txBody>
          <a:bodyPr wrap="none" lIns="0" tIns="0" rIns="0" bIns="0" rtlCol="0" anchor="t"/>
          <a:lstStyle/>
          <a:p>
            <a:pPr marL="0" indent="0" algn="ctr">
              <a:lnSpc>
                <a:spcPts val="3900"/>
              </a:lnSpc>
              <a:buNone/>
            </a:pPr>
            <a:r>
              <a:rPr lang="en-US" sz="3100" dirty="0">
                <a:solidFill>
                  <a:srgbClr val="FBF3FA"/>
                </a:solidFill>
                <a:latin typeface="Fira Mono Medium" pitchFamily="34" charset="0"/>
                <a:ea typeface="Fira Mono Medium" pitchFamily="34" charset="-122"/>
                <a:cs typeface="Fira Mono Medium" pitchFamily="34" charset="-120"/>
              </a:rPr>
              <a:t> </a:t>
            </a:r>
            <a:r>
              <a:rPr lang="en-US" sz="3100" dirty="0">
                <a:solidFill>
                  <a:srgbClr val="FC8337"/>
                </a:solidFill>
                <a:latin typeface="Fira Mono Medium" pitchFamily="34" charset="0"/>
                <a:ea typeface="Fira Mono Medium" pitchFamily="34" charset="-122"/>
                <a:cs typeface="Fira Mono Medium" pitchFamily="34" charset="-120"/>
              </a:rPr>
              <a:t>Why This Stack?</a:t>
            </a:r>
            <a:endParaRPr lang="en-US" sz="3100" dirty="0"/>
          </a:p>
        </p:txBody>
      </p:sp>
      <p:sp>
        <p:nvSpPr>
          <p:cNvPr id="3" name="Text 1"/>
          <p:cNvSpPr/>
          <p:nvPr/>
        </p:nvSpPr>
        <p:spPr>
          <a:xfrm>
            <a:off x="793790" y="2398157"/>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This chosen technology stack offers a pragmatic balance of accessibility, performance, and cost-effectiveness for your emotion recognition prototype. It leverages industry-standard tools while integrating innovative components to deliver a robust and user-friendly solution.</a:t>
            </a:r>
            <a:endParaRPr lang="en-US" sz="1550" dirty="0"/>
          </a:p>
        </p:txBody>
      </p:sp>
      <p:sp>
        <p:nvSpPr>
          <p:cNvPr id="4" name="Text 2"/>
          <p:cNvSpPr/>
          <p:nvPr/>
        </p:nvSpPr>
        <p:spPr>
          <a:xfrm>
            <a:off x="793790" y="3435072"/>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0D6DE"/>
                </a:solidFill>
                <a:latin typeface="Fira Sans" pitchFamily="34" charset="0"/>
                <a:ea typeface="Fira Sans" pitchFamily="34" charset="-122"/>
                <a:cs typeface="Fira Sans" pitchFamily="34" charset="-120"/>
              </a:rPr>
              <a:t>Python + Keras/PyTorch:</a:t>
            </a:r>
            <a:r>
              <a:rPr lang="en-US" sz="1550" dirty="0">
                <a:solidFill>
                  <a:srgbClr val="E0D6DE"/>
                </a:solidFill>
                <a:latin typeface="Fira Sans" pitchFamily="34" charset="0"/>
                <a:ea typeface="Fira Sans" pitchFamily="34" charset="-122"/>
                <a:cs typeface="Fira Sans" pitchFamily="34" charset="-120"/>
              </a:rPr>
              <a:t> Provides a simple, yet powerful, and widely adopted environment for machine learning development.</a:t>
            </a:r>
            <a:endParaRPr lang="en-US" sz="1550" dirty="0"/>
          </a:p>
        </p:txBody>
      </p:sp>
      <p:sp>
        <p:nvSpPr>
          <p:cNvPr id="5" name="Text 3"/>
          <p:cNvSpPr/>
          <p:nvPr/>
        </p:nvSpPr>
        <p:spPr>
          <a:xfrm>
            <a:off x="793790" y="4139565"/>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0D6DE"/>
                </a:solidFill>
                <a:latin typeface="Fira Sans" pitchFamily="34" charset="0"/>
                <a:ea typeface="Fira Sans" pitchFamily="34" charset="-122"/>
                <a:cs typeface="Fira Sans" pitchFamily="34" charset="-120"/>
              </a:rPr>
              <a:t>OpenCV:</a:t>
            </a:r>
            <a:r>
              <a:rPr lang="en-US" sz="1550" dirty="0">
                <a:solidFill>
                  <a:srgbClr val="E0D6DE"/>
                </a:solidFill>
                <a:latin typeface="Fira Sans" pitchFamily="34" charset="0"/>
                <a:ea typeface="Fira Sans" pitchFamily="34" charset="-122"/>
                <a:cs typeface="Fira Sans" pitchFamily="34" charset="-120"/>
              </a:rPr>
              <a:t> Offers straightforward and efficient solutions for real-time face detection and image processing.</a:t>
            </a:r>
            <a:endParaRPr lang="en-US" sz="1550" dirty="0"/>
          </a:p>
        </p:txBody>
      </p:sp>
      <p:sp>
        <p:nvSpPr>
          <p:cNvPr id="7" name="Text 5"/>
          <p:cNvSpPr/>
          <p:nvPr/>
        </p:nvSpPr>
        <p:spPr>
          <a:xfrm>
            <a:off x="7564874" y="3435072"/>
            <a:ext cx="6279356"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0D6DE"/>
                </a:solidFill>
                <a:latin typeface="Fira Sans" pitchFamily="34" charset="0"/>
                <a:ea typeface="Fira Sans" pitchFamily="34" charset="-122"/>
                <a:cs typeface="Fira Sans" pitchFamily="34" charset="-120"/>
              </a:rPr>
              <a:t>scikit-fuzzy:</a:t>
            </a:r>
            <a:r>
              <a:rPr lang="en-US" sz="1550" dirty="0">
                <a:solidFill>
                  <a:srgbClr val="E0D6DE"/>
                </a:solidFill>
                <a:latin typeface="Fira Sans" pitchFamily="34" charset="0"/>
                <a:ea typeface="Fira Sans" pitchFamily="34" charset="-122"/>
                <a:cs typeface="Fira Sans" pitchFamily="34" charset="-120"/>
              </a:rPr>
              <a:t> Seamlessly integrates fuzzy logic to refine emotion classification, leading to more nuanced and accurate interpretations.</a:t>
            </a:r>
            <a:endParaRPr lang="en-US" sz="1550" dirty="0"/>
          </a:p>
        </p:txBody>
      </p:sp>
      <p:sp>
        <p:nvSpPr>
          <p:cNvPr id="8" name="Text 6"/>
          <p:cNvSpPr/>
          <p:nvPr/>
        </p:nvSpPr>
        <p:spPr>
          <a:xfrm>
            <a:off x="7564874" y="4457105"/>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0D6DE"/>
                </a:solidFill>
                <a:latin typeface="Fira Sans" pitchFamily="34" charset="0"/>
                <a:ea typeface="Fira Sans" pitchFamily="34" charset="-122"/>
                <a:cs typeface="Fira Sans" pitchFamily="34" charset="-120"/>
              </a:rPr>
              <a:t>pyttsx3:</a:t>
            </a:r>
            <a:r>
              <a:rPr lang="en-US" sz="1550" dirty="0">
                <a:solidFill>
                  <a:srgbClr val="E0D6DE"/>
                </a:solidFill>
                <a:latin typeface="Fira Sans" pitchFamily="34" charset="0"/>
                <a:ea typeface="Fira Sans" pitchFamily="34" charset="-122"/>
                <a:cs typeface="Fira Sans" pitchFamily="34" charset="-120"/>
              </a:rPr>
              <a:t> Enables offline text-to-speech functionality, ensuring consistent feedback regardless of internet connectivity.</a:t>
            </a:r>
            <a:endParaRPr lang="en-US" sz="1550" dirty="0"/>
          </a:p>
        </p:txBody>
      </p:sp>
      <p:sp>
        <p:nvSpPr>
          <p:cNvPr id="11" name="Rectangle 10">
            <a:extLst>
              <a:ext uri="{FF2B5EF4-FFF2-40B4-BE49-F238E27FC236}">
                <a16:creationId xmlns:a16="http://schemas.microsoft.com/office/drawing/2014/main" id="{7FA28BFB-224E-5EFA-580D-794EB42BE347}"/>
              </a:ext>
            </a:extLst>
          </p:cNvPr>
          <p:cNvSpPr/>
          <p:nvPr/>
        </p:nvSpPr>
        <p:spPr>
          <a:xfrm>
            <a:off x="12502195" y="7234279"/>
            <a:ext cx="2023008" cy="873940"/>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568071" y="1137880"/>
            <a:ext cx="5494258" cy="496133"/>
          </a:xfrm>
          <a:prstGeom prst="rect">
            <a:avLst/>
          </a:prstGeom>
          <a:noFill/>
          <a:ln/>
        </p:spPr>
        <p:txBody>
          <a:bodyPr wrap="none" lIns="0" tIns="0" rIns="0" bIns="0" rtlCol="0" anchor="t"/>
          <a:lstStyle/>
          <a:p>
            <a:pPr marL="0" indent="0" algn="ctr">
              <a:lnSpc>
                <a:spcPts val="3900"/>
              </a:lnSpc>
              <a:buNone/>
            </a:pPr>
            <a:r>
              <a:rPr lang="en-US" sz="3100" dirty="0">
                <a:solidFill>
                  <a:srgbClr val="FFFFFF"/>
                </a:solidFill>
                <a:latin typeface="Fira Mono Medium" pitchFamily="34" charset="0"/>
                <a:ea typeface="Fira Mono Medium" pitchFamily="34" charset="-122"/>
                <a:cs typeface="Fira Mono Medium" pitchFamily="34" charset="-120"/>
              </a:rPr>
              <a:t>Suggested Tech Stack</a:t>
            </a:r>
            <a:endParaRPr lang="en-US" sz="3100" dirty="0"/>
          </a:p>
        </p:txBody>
      </p:sp>
      <p:pic>
        <p:nvPicPr>
          <p:cNvPr id="3" name="Image 0" descr="preencoded.png"/>
          <p:cNvPicPr>
            <a:picLocks noChangeAspect="1"/>
          </p:cNvPicPr>
          <p:nvPr/>
        </p:nvPicPr>
        <p:blipFill>
          <a:blip r:embed="rId3"/>
          <a:stretch>
            <a:fillRect/>
          </a:stretch>
        </p:blipFill>
        <p:spPr>
          <a:xfrm>
            <a:off x="793790" y="2030849"/>
            <a:ext cx="3074670" cy="1900238"/>
          </a:xfrm>
          <a:prstGeom prst="rect">
            <a:avLst/>
          </a:prstGeom>
        </p:spPr>
      </p:pic>
      <p:sp>
        <p:nvSpPr>
          <p:cNvPr id="4" name="Text 1"/>
          <p:cNvSpPr/>
          <p:nvPr/>
        </p:nvSpPr>
        <p:spPr>
          <a:xfrm>
            <a:off x="793790" y="4129445"/>
            <a:ext cx="3074670" cy="620316"/>
          </a:xfrm>
          <a:prstGeom prst="rect">
            <a:avLst/>
          </a:prstGeom>
          <a:noFill/>
          <a:ln/>
        </p:spPr>
        <p:txBody>
          <a:bodyPr wrap="squar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Frontend (Input + Output)</a:t>
            </a:r>
            <a:endParaRPr lang="en-US" sz="1950" dirty="0"/>
          </a:p>
        </p:txBody>
      </p:sp>
      <p:sp>
        <p:nvSpPr>
          <p:cNvPr id="5" name="Text 2"/>
          <p:cNvSpPr/>
          <p:nvPr/>
        </p:nvSpPr>
        <p:spPr>
          <a:xfrm>
            <a:off x="793790" y="4868823"/>
            <a:ext cx="3074670" cy="1270159"/>
          </a:xfrm>
          <a:prstGeom prst="rect">
            <a:avLst/>
          </a:prstGeom>
          <a:noFill/>
          <a:ln/>
        </p:spPr>
        <p:txBody>
          <a:bodyPr wrap="square" lIns="0" tIns="0" rIns="0" bIns="0" rtlCol="0" anchor="t"/>
          <a:lstStyle/>
          <a:p>
            <a:pPr marL="0" indent="0" algn="l">
              <a:lnSpc>
                <a:spcPts val="2500"/>
              </a:lnSpc>
              <a:buNone/>
            </a:pPr>
            <a:r>
              <a:rPr lang="en-US" sz="1550" b="1" dirty="0">
                <a:solidFill>
                  <a:srgbClr val="E0D6DE"/>
                </a:solidFill>
                <a:latin typeface="Fira Sans" pitchFamily="34" charset="0"/>
                <a:ea typeface="Fira Sans" pitchFamily="34" charset="-122"/>
                <a:cs typeface="Fira Sans" pitchFamily="34" charset="-120"/>
              </a:rPr>
              <a:t>Hardware:</a:t>
            </a:r>
            <a:r>
              <a:rPr lang="en-US" sz="1550" dirty="0">
                <a:solidFill>
                  <a:srgbClr val="E0D6DE"/>
                </a:solidFill>
                <a:latin typeface="Fira Sans" pitchFamily="34" charset="0"/>
                <a:ea typeface="Fira Sans" pitchFamily="34" charset="-122"/>
                <a:cs typeface="Fira Sans" pitchFamily="34" charset="-120"/>
              </a:rPr>
              <a:t> Laptop webcam or mobile phone camera. </a:t>
            </a:r>
          </a:p>
          <a:p>
            <a:pPr marL="0" indent="0" algn="l">
              <a:lnSpc>
                <a:spcPts val="2500"/>
              </a:lnSpc>
              <a:buNone/>
            </a:pPr>
            <a:r>
              <a:rPr lang="en-US" sz="1550" b="1" dirty="0">
                <a:solidFill>
                  <a:srgbClr val="E0D6DE"/>
                </a:solidFill>
                <a:latin typeface="Fira Sans" pitchFamily="34" charset="0"/>
                <a:ea typeface="Fira Sans" pitchFamily="34" charset="-122"/>
                <a:cs typeface="Fira Sans" pitchFamily="34" charset="-120"/>
              </a:rPr>
              <a:t>Audio:</a:t>
            </a:r>
            <a:r>
              <a:rPr lang="en-US" sz="1550" dirty="0">
                <a:solidFill>
                  <a:srgbClr val="E0D6DE"/>
                </a:solidFill>
                <a:latin typeface="Fira Sans" pitchFamily="34" charset="0"/>
                <a:ea typeface="Fira Sans" pitchFamily="34" charset="-122"/>
                <a:cs typeface="Fira Sans" pitchFamily="34" charset="-120"/>
              </a:rPr>
              <a:t> Headphones or speaker for inclusive feedback.</a:t>
            </a:r>
            <a:endParaRPr lang="en-US" sz="1550" dirty="0"/>
          </a:p>
        </p:txBody>
      </p:sp>
      <p:pic>
        <p:nvPicPr>
          <p:cNvPr id="6" name="Image 1" descr="preencoded.png"/>
          <p:cNvPicPr>
            <a:picLocks noChangeAspect="1"/>
          </p:cNvPicPr>
          <p:nvPr/>
        </p:nvPicPr>
        <p:blipFill>
          <a:blip r:embed="rId4"/>
          <a:stretch>
            <a:fillRect/>
          </a:stretch>
        </p:blipFill>
        <p:spPr>
          <a:xfrm>
            <a:off x="4116467" y="2030849"/>
            <a:ext cx="3074670" cy="1900238"/>
          </a:xfrm>
          <a:prstGeom prst="rect">
            <a:avLst/>
          </a:prstGeom>
        </p:spPr>
      </p:pic>
      <p:sp>
        <p:nvSpPr>
          <p:cNvPr id="7" name="Text 3"/>
          <p:cNvSpPr/>
          <p:nvPr/>
        </p:nvSpPr>
        <p:spPr>
          <a:xfrm>
            <a:off x="4116467" y="4129445"/>
            <a:ext cx="3074670" cy="620316"/>
          </a:xfrm>
          <a:prstGeom prst="rect">
            <a:avLst/>
          </a:prstGeom>
          <a:noFill/>
          <a:ln/>
        </p:spPr>
        <p:txBody>
          <a:bodyPr wrap="squar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Backend (Core Processing)</a:t>
            </a:r>
            <a:endParaRPr lang="en-US" sz="1950" dirty="0"/>
          </a:p>
        </p:txBody>
      </p:sp>
      <p:sp>
        <p:nvSpPr>
          <p:cNvPr id="8" name="Text 4"/>
          <p:cNvSpPr/>
          <p:nvPr/>
        </p:nvSpPr>
        <p:spPr>
          <a:xfrm>
            <a:off x="4116467" y="4868823"/>
            <a:ext cx="3074670" cy="2222778"/>
          </a:xfrm>
          <a:prstGeom prst="rect">
            <a:avLst/>
          </a:prstGeom>
          <a:noFill/>
          <a:ln/>
        </p:spPr>
        <p:txBody>
          <a:bodyPr wrap="square" lIns="0" tIns="0" rIns="0" bIns="0" rtlCol="0" anchor="t"/>
          <a:lstStyle/>
          <a:p>
            <a:pPr marL="0" indent="0" algn="l">
              <a:lnSpc>
                <a:spcPts val="2500"/>
              </a:lnSpc>
              <a:buNone/>
            </a:pPr>
            <a:r>
              <a:rPr lang="en-US" sz="1550" b="1" dirty="0">
                <a:solidFill>
                  <a:srgbClr val="E0D6DE"/>
                </a:solidFill>
                <a:latin typeface="Fira Sans" pitchFamily="34" charset="0"/>
                <a:ea typeface="Fira Sans" pitchFamily="34" charset="-122"/>
                <a:cs typeface="Fira Sans" pitchFamily="34" charset="-120"/>
              </a:rPr>
              <a:t>Language:</a:t>
            </a:r>
            <a:r>
              <a:rPr lang="en-US" sz="1550" dirty="0">
                <a:solidFill>
                  <a:srgbClr val="E0D6DE"/>
                </a:solidFill>
                <a:latin typeface="Fira Sans" pitchFamily="34" charset="0"/>
                <a:ea typeface="Fira Sans" pitchFamily="34" charset="-122"/>
                <a:cs typeface="Fira Sans" pitchFamily="34" charset="-120"/>
              </a:rPr>
              <a:t> Python. </a:t>
            </a:r>
            <a:r>
              <a:rPr lang="en-US" sz="1550" b="1" dirty="0">
                <a:solidFill>
                  <a:srgbClr val="E0D6DE"/>
                </a:solidFill>
                <a:latin typeface="Fira Sans" pitchFamily="34" charset="0"/>
                <a:ea typeface="Fira Sans" pitchFamily="34" charset="-122"/>
                <a:cs typeface="Fira Sans" pitchFamily="34" charset="-120"/>
              </a:rPr>
              <a:t>Frameworks:</a:t>
            </a:r>
            <a:r>
              <a:rPr lang="en-US" sz="1550" dirty="0">
                <a:solidFill>
                  <a:srgbClr val="E0D6DE"/>
                </a:solidFill>
                <a:latin typeface="Fira Sans" pitchFamily="34" charset="0"/>
                <a:ea typeface="Fira Sans" pitchFamily="34" charset="-122"/>
                <a:cs typeface="Fira Sans" pitchFamily="34" charset="-120"/>
              </a:rPr>
              <a:t> TensorFlow/Keras or PyTorch with CNN models .</a:t>
            </a:r>
          </a:p>
          <a:p>
            <a:pPr marL="0" indent="0" algn="l">
              <a:lnSpc>
                <a:spcPts val="2500"/>
              </a:lnSpc>
              <a:buNone/>
            </a:pPr>
            <a:r>
              <a:rPr lang="en-US" sz="1550" b="1" dirty="0">
                <a:solidFill>
                  <a:srgbClr val="E0D6DE"/>
                </a:solidFill>
                <a:latin typeface="Fira Sans" pitchFamily="34" charset="0"/>
                <a:ea typeface="Fira Sans" pitchFamily="34" charset="-122"/>
                <a:cs typeface="Fira Sans" pitchFamily="34" charset="-120"/>
              </a:rPr>
              <a:t>Classification:</a:t>
            </a:r>
            <a:r>
              <a:rPr lang="en-US" sz="1550" dirty="0">
                <a:solidFill>
                  <a:srgbClr val="E0D6DE"/>
                </a:solidFill>
                <a:latin typeface="Fira Sans" pitchFamily="34" charset="0"/>
                <a:ea typeface="Fira Sans" pitchFamily="34" charset="-122"/>
                <a:cs typeface="Fira Sans" pitchFamily="34" charset="-120"/>
              </a:rPr>
              <a:t> Categorizes emotions (Happy, Sad, Angry, Neutral, Surprise, Fear, Disgust).</a:t>
            </a:r>
            <a:endParaRPr lang="en-US" sz="1550" dirty="0"/>
          </a:p>
        </p:txBody>
      </p:sp>
      <p:pic>
        <p:nvPicPr>
          <p:cNvPr id="9" name="Image 2" descr="preencoded.png"/>
          <p:cNvPicPr>
            <a:picLocks noChangeAspect="1"/>
          </p:cNvPicPr>
          <p:nvPr/>
        </p:nvPicPr>
        <p:blipFill>
          <a:blip r:embed="rId5"/>
          <a:stretch>
            <a:fillRect/>
          </a:stretch>
        </p:blipFill>
        <p:spPr>
          <a:xfrm>
            <a:off x="7439144" y="2030849"/>
            <a:ext cx="3074670" cy="1900238"/>
          </a:xfrm>
          <a:prstGeom prst="rect">
            <a:avLst/>
          </a:prstGeom>
        </p:spPr>
      </p:pic>
      <p:sp>
        <p:nvSpPr>
          <p:cNvPr id="10" name="Text 5"/>
          <p:cNvSpPr/>
          <p:nvPr/>
        </p:nvSpPr>
        <p:spPr>
          <a:xfrm>
            <a:off x="7439144" y="4129445"/>
            <a:ext cx="2529721"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Neuro-Fuzzy Layer</a:t>
            </a:r>
            <a:endParaRPr lang="en-US" sz="1950" dirty="0"/>
          </a:p>
        </p:txBody>
      </p:sp>
      <p:sp>
        <p:nvSpPr>
          <p:cNvPr id="11" name="Text 6"/>
          <p:cNvSpPr/>
          <p:nvPr/>
        </p:nvSpPr>
        <p:spPr>
          <a:xfrm>
            <a:off x="7439144" y="4558665"/>
            <a:ext cx="3074670" cy="1595318"/>
          </a:xfrm>
          <a:prstGeom prst="rect">
            <a:avLst/>
          </a:prstGeom>
          <a:noFill/>
          <a:ln/>
        </p:spPr>
        <p:txBody>
          <a:bodyPr wrap="square" lIns="0" tIns="0" rIns="0" bIns="0" rtlCol="0" anchor="t"/>
          <a:lstStyle/>
          <a:p>
            <a:pPr marL="0" indent="0" algn="l">
              <a:lnSpc>
                <a:spcPts val="2500"/>
              </a:lnSpc>
              <a:buNone/>
            </a:pPr>
            <a:r>
              <a:rPr lang="en-US" sz="1550" b="1" dirty="0">
                <a:solidFill>
                  <a:srgbClr val="E0D6DE"/>
                </a:solidFill>
                <a:latin typeface="Fira Sans" pitchFamily="34" charset="0"/>
                <a:ea typeface="Fira Sans" pitchFamily="34" charset="-122"/>
                <a:cs typeface="Fira Sans" pitchFamily="34" charset="-120"/>
              </a:rPr>
              <a:t>Library:</a:t>
            </a:r>
            <a:r>
              <a:rPr lang="en-US" sz="1550" dirty="0">
                <a:solidFill>
                  <a:srgbClr val="E0D6DE"/>
                </a:solidFill>
                <a:latin typeface="Fira Sans" pitchFamily="34" charset="0"/>
                <a:ea typeface="Fira Sans" pitchFamily="34" charset="-122"/>
                <a:cs typeface="Fira Sans" pitchFamily="34" charset="-120"/>
              </a:rPr>
              <a:t> </a:t>
            </a:r>
            <a:r>
              <a:rPr lang="en-US" sz="1550" dirty="0">
                <a:solidFill>
                  <a:srgbClr val="E0D6DE"/>
                </a:solidFill>
                <a:highlight>
                  <a:srgbClr val="101010"/>
                </a:highlight>
                <a:latin typeface="Consolas" pitchFamily="34" charset="0"/>
                <a:ea typeface="Consolas" pitchFamily="34" charset="-122"/>
                <a:cs typeface="Consolas" pitchFamily="34" charset="-120"/>
              </a:rPr>
              <a:t>scikit-fuzzy</a:t>
            </a:r>
            <a:r>
              <a:rPr lang="en-US" sz="1550" dirty="0">
                <a:solidFill>
                  <a:srgbClr val="E0D6DE"/>
                </a:solidFill>
                <a:latin typeface="Fira Sans" pitchFamily="34" charset="0"/>
                <a:ea typeface="Fira Sans" pitchFamily="34" charset="-122"/>
                <a:cs typeface="Fira Sans" pitchFamily="34" charset="-120"/>
              </a:rPr>
              <a:t>. </a:t>
            </a:r>
            <a:r>
              <a:rPr lang="en-US" sz="1550" b="1" dirty="0">
                <a:solidFill>
                  <a:srgbClr val="E0D6DE"/>
                </a:solidFill>
                <a:latin typeface="Fira Sans" pitchFamily="34" charset="0"/>
                <a:ea typeface="Fira Sans" pitchFamily="34" charset="-122"/>
                <a:cs typeface="Fira Sans" pitchFamily="34" charset="-120"/>
              </a:rPr>
              <a:t>Purpose:</a:t>
            </a:r>
            <a:r>
              <a:rPr lang="en-US" sz="1550" dirty="0">
                <a:solidFill>
                  <a:srgbClr val="E0D6DE"/>
                </a:solidFill>
                <a:latin typeface="Fira Sans" pitchFamily="34" charset="0"/>
                <a:ea typeface="Fira Sans" pitchFamily="34" charset="-122"/>
                <a:cs typeface="Fira Sans" pitchFamily="34" charset="-120"/>
              </a:rPr>
              <a:t> Transforms pre-trained CNN (VGG Face) probabilities into nuanced human-like decisions, detecting subtle emotional blends.</a:t>
            </a:r>
            <a:endParaRPr lang="en-US" sz="1550" dirty="0"/>
          </a:p>
        </p:txBody>
      </p:sp>
      <p:pic>
        <p:nvPicPr>
          <p:cNvPr id="12" name="Image 3" descr="preencoded.png"/>
          <p:cNvPicPr>
            <a:picLocks noChangeAspect="1"/>
          </p:cNvPicPr>
          <p:nvPr/>
        </p:nvPicPr>
        <p:blipFill>
          <a:blip r:embed="rId6"/>
          <a:stretch>
            <a:fillRect/>
          </a:stretch>
        </p:blipFill>
        <p:spPr>
          <a:xfrm>
            <a:off x="10761821" y="2030849"/>
            <a:ext cx="3074789" cy="1900357"/>
          </a:xfrm>
          <a:prstGeom prst="rect">
            <a:avLst/>
          </a:prstGeom>
        </p:spPr>
      </p:pic>
      <p:sp>
        <p:nvSpPr>
          <p:cNvPr id="13" name="Text 7"/>
          <p:cNvSpPr/>
          <p:nvPr/>
        </p:nvSpPr>
        <p:spPr>
          <a:xfrm>
            <a:off x="10761821" y="412956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Audio Feedback</a:t>
            </a:r>
            <a:endParaRPr lang="en-US" sz="1950" dirty="0"/>
          </a:p>
        </p:txBody>
      </p:sp>
      <p:sp>
        <p:nvSpPr>
          <p:cNvPr id="14" name="Text 8"/>
          <p:cNvSpPr/>
          <p:nvPr/>
        </p:nvSpPr>
        <p:spPr>
          <a:xfrm>
            <a:off x="10761821" y="4558784"/>
            <a:ext cx="3074789" cy="1285399"/>
          </a:xfrm>
          <a:prstGeom prst="rect">
            <a:avLst/>
          </a:prstGeom>
          <a:noFill/>
          <a:ln/>
        </p:spPr>
        <p:txBody>
          <a:bodyPr wrap="square" lIns="0" tIns="0" rIns="0" bIns="0" rtlCol="0" anchor="t"/>
          <a:lstStyle/>
          <a:p>
            <a:pPr marL="0" indent="0" algn="l">
              <a:lnSpc>
                <a:spcPts val="2500"/>
              </a:lnSpc>
              <a:buNone/>
            </a:pPr>
            <a:r>
              <a:rPr lang="en-US" sz="1550" b="1" dirty="0">
                <a:solidFill>
                  <a:srgbClr val="E0D6DE"/>
                </a:solidFill>
                <a:latin typeface="Fira Sans" pitchFamily="34" charset="0"/>
                <a:ea typeface="Fira Sans" pitchFamily="34" charset="-122"/>
                <a:cs typeface="Fira Sans" pitchFamily="34" charset="-120"/>
              </a:rPr>
              <a:t>Text-to-Speech (TTS):</a:t>
            </a:r>
            <a:r>
              <a:rPr lang="en-US" sz="1550" dirty="0">
                <a:solidFill>
                  <a:srgbClr val="E0D6DE"/>
                </a:solidFill>
                <a:latin typeface="Fira Sans" pitchFamily="34" charset="0"/>
                <a:ea typeface="Fira Sans" pitchFamily="34" charset="-122"/>
                <a:cs typeface="Fira Sans" pitchFamily="34" charset="-120"/>
              </a:rPr>
              <a:t> </a:t>
            </a:r>
            <a:r>
              <a:rPr lang="en-US" sz="1550" dirty="0">
                <a:solidFill>
                  <a:srgbClr val="E0D6DE"/>
                </a:solidFill>
                <a:highlight>
                  <a:srgbClr val="101010"/>
                </a:highlight>
                <a:latin typeface="Consolas" pitchFamily="34" charset="0"/>
                <a:ea typeface="Consolas" pitchFamily="34" charset="-122"/>
                <a:cs typeface="Consolas" pitchFamily="34" charset="-120"/>
              </a:rPr>
              <a:t>pyttsx3</a:t>
            </a:r>
            <a:r>
              <a:rPr lang="en-US" sz="1550" dirty="0">
                <a:solidFill>
                  <a:srgbClr val="E0D6DE"/>
                </a:solidFill>
                <a:latin typeface="Fira Sans" pitchFamily="34" charset="0"/>
                <a:ea typeface="Fira Sans" pitchFamily="34" charset="-122"/>
                <a:cs typeface="Fira Sans" pitchFamily="34" charset="-120"/>
              </a:rPr>
              <a:t> (offline).</a:t>
            </a:r>
          </a:p>
          <a:p>
            <a:pPr marL="0" indent="0" algn="l">
              <a:lnSpc>
                <a:spcPts val="2500"/>
              </a:lnSpc>
              <a:buNone/>
            </a:pPr>
            <a:r>
              <a:rPr lang="en-US" sz="1550" b="1" dirty="0">
                <a:solidFill>
                  <a:srgbClr val="E0D6DE"/>
                </a:solidFill>
                <a:latin typeface="Fira Sans" pitchFamily="34" charset="0"/>
                <a:ea typeface="Fira Sans" pitchFamily="34" charset="-122"/>
                <a:cs typeface="Fira Sans" pitchFamily="34" charset="-120"/>
              </a:rPr>
              <a:t>Example:</a:t>
            </a:r>
            <a:r>
              <a:rPr lang="en-US" sz="1550" dirty="0">
                <a:solidFill>
                  <a:srgbClr val="E0D6DE"/>
                </a:solidFill>
                <a:latin typeface="Fira Sans" pitchFamily="34" charset="0"/>
                <a:ea typeface="Fira Sans" pitchFamily="34" charset="-122"/>
                <a:cs typeface="Fira Sans" pitchFamily="34" charset="-120"/>
              </a:rPr>
              <a:t> "The person in front of you looks happy."</a:t>
            </a:r>
            <a:endParaRPr lang="en-US" sz="1550" dirty="0"/>
          </a:p>
        </p:txBody>
      </p:sp>
      <p:sp>
        <p:nvSpPr>
          <p:cNvPr id="15" name="Rectangle 14">
            <a:extLst>
              <a:ext uri="{FF2B5EF4-FFF2-40B4-BE49-F238E27FC236}">
                <a16:creationId xmlns:a16="http://schemas.microsoft.com/office/drawing/2014/main" id="{E20E2BED-A25A-0C35-B0CC-7970607328B8}"/>
              </a:ext>
            </a:extLst>
          </p:cNvPr>
          <p:cNvSpPr/>
          <p:nvPr/>
        </p:nvSpPr>
        <p:spPr>
          <a:xfrm>
            <a:off x="12485716" y="7382768"/>
            <a:ext cx="2022764" cy="73429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rgbClr val="FF0000"/>
              </a:solidFill>
              <a:highlight>
                <a:srgbClr val="FFFF00"/>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210883" y="2092643"/>
            <a:ext cx="6208633" cy="496133"/>
          </a:xfrm>
          <a:prstGeom prst="rect">
            <a:avLst/>
          </a:prstGeom>
          <a:noFill/>
          <a:ln/>
        </p:spPr>
        <p:txBody>
          <a:bodyPr wrap="none" lIns="0" tIns="0" rIns="0" bIns="0" rtlCol="0" anchor="t"/>
          <a:lstStyle/>
          <a:p>
            <a:pPr marL="0" indent="0" algn="ctr">
              <a:lnSpc>
                <a:spcPts val="3900"/>
              </a:lnSpc>
              <a:buNone/>
            </a:pPr>
            <a:r>
              <a:rPr lang="en-US" sz="3100" dirty="0">
                <a:solidFill>
                  <a:schemeClr val="bg1">
                    <a:lumMod val="95000"/>
                  </a:schemeClr>
                </a:solidFill>
                <a:latin typeface="Fira Mono Medium" pitchFamily="34" charset="0"/>
                <a:ea typeface="Fira Mono Medium" pitchFamily="34" charset="-122"/>
                <a:cs typeface="Fira Mono Medium" pitchFamily="34" charset="-120"/>
              </a:rPr>
              <a:t>Workflow</a:t>
            </a:r>
            <a:r>
              <a:rPr lang="en-US" sz="3100" dirty="0">
                <a:solidFill>
                  <a:srgbClr val="FC8337"/>
                </a:solidFill>
                <a:latin typeface="Fira Mono Medium" pitchFamily="34" charset="0"/>
                <a:ea typeface="Fira Mono Medium" pitchFamily="34" charset="-122"/>
                <a:cs typeface="Fira Mono Medium" pitchFamily="34" charset="-120"/>
              </a:rPr>
              <a:t> (Step by Step)</a:t>
            </a:r>
            <a:endParaRPr lang="en-US" sz="3100" dirty="0"/>
          </a:p>
        </p:txBody>
      </p:sp>
      <p:sp>
        <p:nvSpPr>
          <p:cNvPr id="3" name="Text 1"/>
          <p:cNvSpPr/>
          <p:nvPr/>
        </p:nvSpPr>
        <p:spPr>
          <a:xfrm>
            <a:off x="793790" y="2985611"/>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Fira Mono Light" pitchFamily="34" charset="0"/>
                <a:ea typeface="Fira Mono Light" pitchFamily="34" charset="-122"/>
                <a:cs typeface="Fira Mono Light" pitchFamily="34" charset="-120"/>
              </a:rPr>
              <a:t>01</a:t>
            </a:r>
            <a:endParaRPr lang="en-US" sz="1550" dirty="0"/>
          </a:p>
        </p:txBody>
      </p:sp>
      <p:sp>
        <p:nvSpPr>
          <p:cNvPr id="4" name="Shape 2"/>
          <p:cNvSpPr/>
          <p:nvPr/>
        </p:nvSpPr>
        <p:spPr>
          <a:xfrm>
            <a:off x="793790" y="3299936"/>
            <a:ext cx="6422231" cy="22860"/>
          </a:xfrm>
          <a:prstGeom prst="rect">
            <a:avLst/>
          </a:prstGeom>
          <a:solidFill>
            <a:srgbClr val="FF6BD8"/>
          </a:solidFill>
          <a:ln/>
        </p:spPr>
      </p:sp>
      <p:sp>
        <p:nvSpPr>
          <p:cNvPr id="5" name="Text 3"/>
          <p:cNvSpPr/>
          <p:nvPr/>
        </p:nvSpPr>
        <p:spPr>
          <a:xfrm>
            <a:off x="793790" y="3444835"/>
            <a:ext cx="3124914"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Step 1: Video Capture</a:t>
            </a:r>
            <a:endParaRPr lang="en-US" sz="1950" dirty="0"/>
          </a:p>
        </p:txBody>
      </p:sp>
      <p:sp>
        <p:nvSpPr>
          <p:cNvPr id="6" name="Text 4"/>
          <p:cNvSpPr/>
          <p:nvPr/>
        </p:nvSpPr>
        <p:spPr>
          <a:xfrm>
            <a:off x="7414379" y="2985611"/>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Fira Mono Light" pitchFamily="34" charset="0"/>
                <a:ea typeface="Fira Mono Light" pitchFamily="34" charset="-122"/>
                <a:cs typeface="Fira Mono Light" pitchFamily="34" charset="-120"/>
              </a:rPr>
              <a:t>02</a:t>
            </a:r>
            <a:endParaRPr lang="en-US" sz="1550" dirty="0"/>
          </a:p>
        </p:txBody>
      </p:sp>
      <p:sp>
        <p:nvSpPr>
          <p:cNvPr id="7" name="Shape 5"/>
          <p:cNvSpPr/>
          <p:nvPr/>
        </p:nvSpPr>
        <p:spPr>
          <a:xfrm>
            <a:off x="7414379" y="3299936"/>
            <a:ext cx="6422231" cy="22860"/>
          </a:xfrm>
          <a:prstGeom prst="rect">
            <a:avLst/>
          </a:prstGeom>
          <a:solidFill>
            <a:srgbClr val="FF6BD8"/>
          </a:solidFill>
          <a:ln/>
        </p:spPr>
      </p:sp>
      <p:sp>
        <p:nvSpPr>
          <p:cNvPr id="8" name="Text 6"/>
          <p:cNvSpPr/>
          <p:nvPr/>
        </p:nvSpPr>
        <p:spPr>
          <a:xfrm>
            <a:off x="7414379" y="3444835"/>
            <a:ext cx="3273743"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Step 2: Face Detection</a:t>
            </a:r>
            <a:endParaRPr lang="en-US" sz="1950" dirty="0"/>
          </a:p>
        </p:txBody>
      </p:sp>
      <p:sp>
        <p:nvSpPr>
          <p:cNvPr id="9" name="Text 7"/>
          <p:cNvSpPr/>
          <p:nvPr/>
        </p:nvSpPr>
        <p:spPr>
          <a:xfrm>
            <a:off x="793790" y="4102179"/>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Fira Mono Light" pitchFamily="34" charset="0"/>
                <a:ea typeface="Fira Mono Light" pitchFamily="34" charset="-122"/>
                <a:cs typeface="Fira Mono Light" pitchFamily="34" charset="-120"/>
              </a:rPr>
              <a:t>03</a:t>
            </a:r>
            <a:endParaRPr lang="en-US" sz="1550" dirty="0"/>
          </a:p>
        </p:txBody>
      </p:sp>
      <p:sp>
        <p:nvSpPr>
          <p:cNvPr id="10" name="Shape 8"/>
          <p:cNvSpPr/>
          <p:nvPr/>
        </p:nvSpPr>
        <p:spPr>
          <a:xfrm>
            <a:off x="793790" y="4416504"/>
            <a:ext cx="6422231" cy="22860"/>
          </a:xfrm>
          <a:prstGeom prst="rect">
            <a:avLst/>
          </a:prstGeom>
          <a:solidFill>
            <a:srgbClr val="FF6BD8"/>
          </a:solidFill>
          <a:ln/>
        </p:spPr>
      </p:sp>
      <p:sp>
        <p:nvSpPr>
          <p:cNvPr id="11" name="Text 9"/>
          <p:cNvSpPr/>
          <p:nvPr/>
        </p:nvSpPr>
        <p:spPr>
          <a:xfrm>
            <a:off x="793790" y="4561403"/>
            <a:ext cx="3868936"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Step 3: Feature Extraction</a:t>
            </a:r>
            <a:endParaRPr lang="en-US" sz="1950" dirty="0"/>
          </a:p>
        </p:txBody>
      </p:sp>
      <p:sp>
        <p:nvSpPr>
          <p:cNvPr id="12" name="Text 10"/>
          <p:cNvSpPr/>
          <p:nvPr/>
        </p:nvSpPr>
        <p:spPr>
          <a:xfrm>
            <a:off x="7414379" y="4102179"/>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Fira Mono Light" pitchFamily="34" charset="0"/>
                <a:ea typeface="Fira Mono Light" pitchFamily="34" charset="-122"/>
                <a:cs typeface="Fira Mono Light" pitchFamily="34" charset="-120"/>
              </a:rPr>
              <a:t>04</a:t>
            </a:r>
            <a:endParaRPr lang="en-US" sz="1550" dirty="0"/>
          </a:p>
        </p:txBody>
      </p:sp>
      <p:sp>
        <p:nvSpPr>
          <p:cNvPr id="13" name="Shape 11"/>
          <p:cNvSpPr/>
          <p:nvPr/>
        </p:nvSpPr>
        <p:spPr>
          <a:xfrm>
            <a:off x="7414379" y="4416504"/>
            <a:ext cx="6422231" cy="22860"/>
          </a:xfrm>
          <a:prstGeom prst="rect">
            <a:avLst/>
          </a:prstGeom>
          <a:solidFill>
            <a:srgbClr val="FF6BD8"/>
          </a:solidFill>
          <a:ln/>
        </p:spPr>
      </p:sp>
      <p:sp>
        <p:nvSpPr>
          <p:cNvPr id="14" name="Text 12"/>
          <p:cNvSpPr/>
          <p:nvPr/>
        </p:nvSpPr>
        <p:spPr>
          <a:xfrm>
            <a:off x="7414379" y="4561403"/>
            <a:ext cx="4166592"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Step 4: Neuro-Fuzzy Decision</a:t>
            </a:r>
            <a:endParaRPr lang="en-US" sz="1950" dirty="0"/>
          </a:p>
        </p:txBody>
      </p:sp>
      <p:sp>
        <p:nvSpPr>
          <p:cNvPr id="15" name="Text 13"/>
          <p:cNvSpPr/>
          <p:nvPr/>
        </p:nvSpPr>
        <p:spPr>
          <a:xfrm>
            <a:off x="793790" y="5218748"/>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Fira Mono Light" pitchFamily="34" charset="0"/>
                <a:ea typeface="Fira Mono Light" pitchFamily="34" charset="-122"/>
                <a:cs typeface="Fira Mono Light" pitchFamily="34" charset="-120"/>
              </a:rPr>
              <a:t>05</a:t>
            </a:r>
            <a:endParaRPr lang="en-US" sz="1550" dirty="0"/>
          </a:p>
        </p:txBody>
      </p:sp>
      <p:sp>
        <p:nvSpPr>
          <p:cNvPr id="16" name="Shape 14"/>
          <p:cNvSpPr/>
          <p:nvPr/>
        </p:nvSpPr>
        <p:spPr>
          <a:xfrm>
            <a:off x="793790" y="5533072"/>
            <a:ext cx="6422231" cy="22860"/>
          </a:xfrm>
          <a:prstGeom prst="rect">
            <a:avLst/>
          </a:prstGeom>
          <a:solidFill>
            <a:srgbClr val="FF6BD8"/>
          </a:solidFill>
          <a:ln/>
        </p:spPr>
      </p:sp>
      <p:sp>
        <p:nvSpPr>
          <p:cNvPr id="17" name="Text 15"/>
          <p:cNvSpPr/>
          <p:nvPr/>
        </p:nvSpPr>
        <p:spPr>
          <a:xfrm>
            <a:off x="793790" y="5677972"/>
            <a:ext cx="2976086"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Step 5: Audio Output</a:t>
            </a:r>
            <a:endParaRPr lang="en-US" sz="1950" dirty="0"/>
          </a:p>
        </p:txBody>
      </p:sp>
      <p:sp>
        <p:nvSpPr>
          <p:cNvPr id="18" name="Text 16"/>
          <p:cNvSpPr/>
          <p:nvPr/>
        </p:nvSpPr>
        <p:spPr>
          <a:xfrm>
            <a:off x="7414379" y="5218748"/>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Fira Mono Light" pitchFamily="34" charset="0"/>
                <a:ea typeface="Fira Mono Light" pitchFamily="34" charset="-122"/>
                <a:cs typeface="Fira Mono Light" pitchFamily="34" charset="-120"/>
              </a:rPr>
              <a:t>06</a:t>
            </a:r>
            <a:endParaRPr lang="en-US" sz="1550" dirty="0"/>
          </a:p>
        </p:txBody>
      </p:sp>
      <p:sp>
        <p:nvSpPr>
          <p:cNvPr id="19" name="Shape 17"/>
          <p:cNvSpPr/>
          <p:nvPr/>
        </p:nvSpPr>
        <p:spPr>
          <a:xfrm>
            <a:off x="7414379" y="5533072"/>
            <a:ext cx="6422231" cy="22860"/>
          </a:xfrm>
          <a:prstGeom prst="rect">
            <a:avLst/>
          </a:prstGeom>
          <a:solidFill>
            <a:srgbClr val="FF6BD8"/>
          </a:solidFill>
          <a:ln/>
        </p:spPr>
      </p:sp>
      <p:sp>
        <p:nvSpPr>
          <p:cNvPr id="20" name="Text 18"/>
          <p:cNvSpPr/>
          <p:nvPr/>
        </p:nvSpPr>
        <p:spPr>
          <a:xfrm>
            <a:off x="7414379" y="5677972"/>
            <a:ext cx="3422571"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Step 6: Continuous Loop</a:t>
            </a:r>
            <a:endParaRPr lang="en-US" sz="1950" dirty="0"/>
          </a:p>
        </p:txBody>
      </p:sp>
      <p:sp>
        <p:nvSpPr>
          <p:cNvPr id="23" name="Rectangle 22">
            <a:extLst>
              <a:ext uri="{FF2B5EF4-FFF2-40B4-BE49-F238E27FC236}">
                <a16:creationId xmlns:a16="http://schemas.microsoft.com/office/drawing/2014/main" id="{A2B5F434-C839-2FC9-AE1B-8E678E771DEC}"/>
              </a:ext>
            </a:extLst>
          </p:cNvPr>
          <p:cNvSpPr/>
          <p:nvPr/>
        </p:nvSpPr>
        <p:spPr>
          <a:xfrm>
            <a:off x="12502195" y="7234279"/>
            <a:ext cx="2023008" cy="873940"/>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71907"/>
            <a:ext cx="7556421" cy="992267"/>
          </a:xfrm>
          <a:prstGeom prst="rect">
            <a:avLst/>
          </a:prstGeom>
          <a:noFill/>
          <a:ln/>
        </p:spPr>
        <p:txBody>
          <a:bodyPr wrap="square" lIns="0" tIns="0" rIns="0" bIns="0" rtlCol="0" anchor="t"/>
          <a:lstStyle/>
          <a:p>
            <a:pPr marL="0" indent="0" algn="ctr">
              <a:lnSpc>
                <a:spcPts val="3900"/>
              </a:lnSpc>
              <a:buNone/>
            </a:pPr>
            <a:r>
              <a:rPr lang="en-US" sz="3100" dirty="0">
                <a:solidFill>
                  <a:schemeClr val="bg1">
                    <a:lumMod val="95000"/>
                  </a:schemeClr>
                </a:solidFill>
                <a:latin typeface="Fira Mono Medium" pitchFamily="34" charset="0"/>
                <a:ea typeface="Fira Mono Medium" pitchFamily="34" charset="-122"/>
                <a:cs typeface="Fira Mono Medium" pitchFamily="34" charset="-120"/>
              </a:rPr>
              <a:t>Step 1 </a:t>
            </a:r>
            <a:r>
              <a:rPr lang="en-US" sz="3100" dirty="0">
                <a:solidFill>
                  <a:srgbClr val="FC8337"/>
                </a:solidFill>
                <a:latin typeface="Fira Mono Medium" pitchFamily="34" charset="0"/>
                <a:ea typeface="Fira Mono Medium" pitchFamily="34" charset="-122"/>
                <a:cs typeface="Fira Mono Medium" pitchFamily="34" charset="-120"/>
              </a:rPr>
              <a:t>- Video Capture</a:t>
            </a:r>
            <a:endParaRPr lang="en-US" sz="3100" dirty="0"/>
          </a:p>
        </p:txBody>
      </p:sp>
      <p:sp>
        <p:nvSpPr>
          <p:cNvPr id="4" name="Text 1"/>
          <p:cNvSpPr/>
          <p:nvPr/>
        </p:nvSpPr>
        <p:spPr>
          <a:xfrm>
            <a:off x="6280190" y="4087416"/>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The first step involves continuously capturing video frames, typically at a rate of around 30 frames per second. These frames are then converted to grayscale and resized. This optimisation significantly reduces the computational load for subsequent processing steps, ensuring faster and more efficient analysis.</a:t>
            </a:r>
            <a:endParaRPr lang="en-US" sz="1550" dirty="0"/>
          </a:p>
        </p:txBody>
      </p:sp>
      <p:sp>
        <p:nvSpPr>
          <p:cNvPr id="6" name="Rectangle 5">
            <a:extLst>
              <a:ext uri="{FF2B5EF4-FFF2-40B4-BE49-F238E27FC236}">
                <a16:creationId xmlns:a16="http://schemas.microsoft.com/office/drawing/2014/main" id="{3010B980-E524-46FA-B25C-4CCC5BF082B2}"/>
              </a:ext>
            </a:extLst>
          </p:cNvPr>
          <p:cNvSpPr/>
          <p:nvPr/>
        </p:nvSpPr>
        <p:spPr>
          <a:xfrm>
            <a:off x="12502195" y="7234279"/>
            <a:ext cx="2023008" cy="873940"/>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54367"/>
            <a:ext cx="7556421" cy="992267"/>
          </a:xfrm>
          <a:prstGeom prst="rect">
            <a:avLst/>
          </a:prstGeom>
          <a:noFill/>
          <a:ln/>
        </p:spPr>
        <p:txBody>
          <a:bodyPr wrap="square" lIns="0" tIns="0" rIns="0" bIns="0" rtlCol="0" anchor="t"/>
          <a:lstStyle/>
          <a:p>
            <a:pPr marL="0" indent="0" algn="ctr">
              <a:lnSpc>
                <a:spcPts val="3900"/>
              </a:lnSpc>
              <a:buNone/>
            </a:pPr>
            <a:r>
              <a:rPr lang="en-US" sz="3100" dirty="0">
                <a:solidFill>
                  <a:schemeClr val="bg1">
                    <a:lumMod val="95000"/>
                  </a:schemeClr>
                </a:solidFill>
                <a:latin typeface="Fira Mono Medium" pitchFamily="34" charset="0"/>
                <a:ea typeface="Fira Mono Medium" pitchFamily="34" charset="-122"/>
                <a:cs typeface="Fira Mono Medium" pitchFamily="34" charset="-120"/>
              </a:rPr>
              <a:t>Step 2 </a:t>
            </a:r>
            <a:r>
              <a:rPr lang="en-US" sz="3100" dirty="0">
                <a:solidFill>
                  <a:srgbClr val="FC8337"/>
                </a:solidFill>
                <a:latin typeface="Fira Mono Medium" pitchFamily="34" charset="0"/>
                <a:ea typeface="Fira Mono Medium" pitchFamily="34" charset="-122"/>
                <a:cs typeface="Fira Mono Medium" pitchFamily="34" charset="-120"/>
              </a:rPr>
              <a:t>- Face Detection</a:t>
            </a:r>
            <a:endParaRPr lang="en-US" sz="3100" dirty="0"/>
          </a:p>
        </p:txBody>
      </p:sp>
      <p:sp>
        <p:nvSpPr>
          <p:cNvPr id="4" name="Text 1"/>
          <p:cNvSpPr/>
          <p:nvPr/>
        </p:nvSpPr>
        <p:spPr>
          <a:xfrm>
            <a:off x="793790" y="3769876"/>
            <a:ext cx="7556421" cy="190523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Once video frames are captured, the next crucial step is to employ robust face detection algorithms. Solutions like Haar Cascades (OpenCV) or MTCNN are ideal for this. After a face is successfully detected within the frame, it is accurately cropped to isolate the region of interest. This precise cropping is essential for optimising the subsequent emotion analysis, ensuring that the neural network focuses only on relevant facial features.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71907"/>
            <a:ext cx="7556421" cy="992267"/>
          </a:xfrm>
          <a:prstGeom prst="rect">
            <a:avLst/>
          </a:prstGeom>
          <a:noFill/>
          <a:ln/>
        </p:spPr>
        <p:txBody>
          <a:bodyPr wrap="square" lIns="0" tIns="0" rIns="0" bIns="0" rtlCol="0" anchor="t"/>
          <a:lstStyle/>
          <a:p>
            <a:pPr marL="0" indent="0" algn="ctr">
              <a:lnSpc>
                <a:spcPts val="3900"/>
              </a:lnSpc>
              <a:buNone/>
            </a:pPr>
            <a:r>
              <a:rPr lang="en-US" sz="3100" dirty="0">
                <a:solidFill>
                  <a:schemeClr val="bg1">
                    <a:lumMod val="95000"/>
                  </a:schemeClr>
                </a:solidFill>
                <a:latin typeface="Fira Mono Medium" pitchFamily="34" charset="0"/>
                <a:ea typeface="Fira Mono Medium" pitchFamily="34" charset="-122"/>
                <a:cs typeface="Fira Mono Medium" pitchFamily="34" charset="-120"/>
              </a:rPr>
              <a:t>Step 3 </a:t>
            </a:r>
            <a:r>
              <a:rPr lang="en-US" sz="3100" dirty="0">
                <a:solidFill>
                  <a:srgbClr val="FC8337"/>
                </a:solidFill>
                <a:latin typeface="Fira Mono Medium" pitchFamily="34" charset="0"/>
                <a:ea typeface="Fira Mono Medium" pitchFamily="34" charset="-122"/>
                <a:cs typeface="Fira Mono Medium" pitchFamily="34" charset="-120"/>
              </a:rPr>
              <a:t>- Feature Extraction</a:t>
            </a:r>
            <a:endParaRPr lang="en-US" sz="3100" dirty="0"/>
          </a:p>
        </p:txBody>
      </p:sp>
      <p:sp>
        <p:nvSpPr>
          <p:cNvPr id="4" name="Text 1"/>
          <p:cNvSpPr/>
          <p:nvPr/>
        </p:nvSpPr>
        <p:spPr>
          <a:xfrm>
            <a:off x="6280190" y="4087416"/>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The cropped face images are fed into a pre-trained Convolutional Neural Network (CNN) specifically designed for facial expression analysis. This model extracts key features and outputs probabilities for various emotions, for example: Happy (0.65), Sad (0.10), Angry (0.05), Neutral (0.20).</a:t>
            </a:r>
            <a:endParaRPr lang="en-US" sz="1550" dirty="0"/>
          </a:p>
        </p:txBody>
      </p:sp>
      <p:sp>
        <p:nvSpPr>
          <p:cNvPr id="6" name="Rectangle 5">
            <a:extLst>
              <a:ext uri="{FF2B5EF4-FFF2-40B4-BE49-F238E27FC236}">
                <a16:creationId xmlns:a16="http://schemas.microsoft.com/office/drawing/2014/main" id="{E4B7D1F6-A3A3-D918-6E39-10DFBF9DD16F}"/>
              </a:ext>
            </a:extLst>
          </p:cNvPr>
          <p:cNvSpPr/>
          <p:nvPr/>
        </p:nvSpPr>
        <p:spPr>
          <a:xfrm>
            <a:off x="12502195" y="7234279"/>
            <a:ext cx="2023008" cy="873940"/>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13196"/>
            <a:ext cx="7556421" cy="992267"/>
          </a:xfrm>
          <a:prstGeom prst="rect">
            <a:avLst/>
          </a:prstGeom>
          <a:noFill/>
          <a:ln/>
        </p:spPr>
        <p:txBody>
          <a:bodyPr wrap="square" lIns="0" tIns="0" rIns="0" bIns="0" rtlCol="0" anchor="t"/>
          <a:lstStyle/>
          <a:p>
            <a:pPr marL="0" indent="0" algn="ctr">
              <a:lnSpc>
                <a:spcPts val="3900"/>
              </a:lnSpc>
              <a:buNone/>
            </a:pPr>
            <a:r>
              <a:rPr lang="en-US" sz="3100" dirty="0">
                <a:solidFill>
                  <a:schemeClr val="bg1">
                    <a:lumMod val="95000"/>
                  </a:schemeClr>
                </a:solidFill>
                <a:latin typeface="Fira Mono Medium" pitchFamily="34" charset="0"/>
                <a:ea typeface="Fira Mono Medium" pitchFamily="34" charset="-122"/>
                <a:cs typeface="Fira Mono Medium" pitchFamily="34" charset="-120"/>
              </a:rPr>
              <a:t>Step 4 </a:t>
            </a:r>
            <a:r>
              <a:rPr lang="en-US" sz="3100" dirty="0">
                <a:solidFill>
                  <a:srgbClr val="FC8337"/>
                </a:solidFill>
                <a:latin typeface="Fira Mono Medium" pitchFamily="34" charset="0"/>
                <a:ea typeface="Fira Mono Medium" pitchFamily="34" charset="-122"/>
                <a:cs typeface="Fira Mono Medium" pitchFamily="34" charset="-120"/>
              </a:rPr>
              <a:t>- Neuro-Fuzzy Decision</a:t>
            </a:r>
            <a:endParaRPr lang="en-US" sz="3100" dirty="0"/>
          </a:p>
        </p:txBody>
      </p:sp>
      <p:sp>
        <p:nvSpPr>
          <p:cNvPr id="4" name="Text 1"/>
          <p:cNvSpPr/>
          <p:nvPr/>
        </p:nvSpPr>
        <p:spPr>
          <a:xfrm>
            <a:off x="793790" y="3928705"/>
            <a:ext cx="7556421" cy="158769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The probabilistic outputs from the Convolutional Neural Network are subsequently processed by a neuro-fuzzy layer. This pivotal step employs predefined fuzzy rules to refine and smooth ambiguous emotional states. By intelligently blending the CNN’s raw probabilities, this layer yields a more robust and confident final emotion label, ensuring nuanced and accurate interpretation of facial expressions.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54367"/>
            <a:ext cx="7556421" cy="992267"/>
          </a:xfrm>
          <a:prstGeom prst="rect">
            <a:avLst/>
          </a:prstGeom>
          <a:noFill/>
          <a:ln/>
        </p:spPr>
        <p:txBody>
          <a:bodyPr wrap="square" lIns="0" tIns="0" rIns="0" bIns="0" rtlCol="0" anchor="t"/>
          <a:lstStyle/>
          <a:p>
            <a:pPr marL="0" indent="0" algn="ctr">
              <a:lnSpc>
                <a:spcPts val="3900"/>
              </a:lnSpc>
              <a:buNone/>
            </a:pPr>
            <a:r>
              <a:rPr lang="en-US" sz="3100" dirty="0">
                <a:solidFill>
                  <a:schemeClr val="bg1">
                    <a:lumMod val="95000"/>
                  </a:schemeClr>
                </a:solidFill>
                <a:latin typeface="Fira Mono Medium" pitchFamily="34" charset="0"/>
                <a:ea typeface="Fira Mono Medium" pitchFamily="34" charset="-122"/>
                <a:cs typeface="Fira Mono Medium" pitchFamily="34" charset="-120"/>
              </a:rPr>
              <a:t>Step 5 </a:t>
            </a:r>
            <a:r>
              <a:rPr lang="en-US" sz="3100" dirty="0">
                <a:solidFill>
                  <a:srgbClr val="FC8337"/>
                </a:solidFill>
                <a:latin typeface="Fira Mono Medium" pitchFamily="34" charset="0"/>
                <a:ea typeface="Fira Mono Medium" pitchFamily="34" charset="-122"/>
                <a:cs typeface="Fira Mono Medium" pitchFamily="34" charset="-120"/>
              </a:rPr>
              <a:t>- Audio Output</a:t>
            </a:r>
            <a:endParaRPr lang="en-US" sz="3100" dirty="0"/>
          </a:p>
        </p:txBody>
      </p:sp>
      <p:sp>
        <p:nvSpPr>
          <p:cNvPr id="4" name="Text 1"/>
          <p:cNvSpPr/>
          <p:nvPr/>
        </p:nvSpPr>
        <p:spPr>
          <a:xfrm>
            <a:off x="6280190" y="3769876"/>
            <a:ext cx="7556421" cy="190523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The refined emotion label from the neuro-fuzzy layer is then translated into audible feedback. This is achieved using a Text-to-Speech (TTS) engine, which converts the text label into spoken words. For instance, if the detected emotion is "Happy", the system would vocalise, "The person looks happy." This real-time audio cue is crucial for providing immediate, accessible information to blind users, facilitating dynamic social interactions.</a:t>
            </a:r>
            <a:endParaRPr lang="en-US" sz="1550" dirty="0"/>
          </a:p>
        </p:txBody>
      </p:sp>
      <p:sp>
        <p:nvSpPr>
          <p:cNvPr id="5" name="Rectangle 4">
            <a:extLst>
              <a:ext uri="{FF2B5EF4-FFF2-40B4-BE49-F238E27FC236}">
                <a16:creationId xmlns:a16="http://schemas.microsoft.com/office/drawing/2014/main" id="{90AD8570-8C35-D28C-DD7E-5E17F472FCA7}"/>
              </a:ext>
            </a:extLst>
          </p:cNvPr>
          <p:cNvSpPr/>
          <p:nvPr/>
        </p:nvSpPr>
        <p:spPr>
          <a:xfrm>
            <a:off x="12502195" y="7234279"/>
            <a:ext cx="2023008" cy="873940"/>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71907"/>
            <a:ext cx="7556421" cy="992267"/>
          </a:xfrm>
          <a:prstGeom prst="rect">
            <a:avLst/>
          </a:prstGeom>
          <a:noFill/>
          <a:ln/>
        </p:spPr>
        <p:txBody>
          <a:bodyPr wrap="square" lIns="0" tIns="0" rIns="0" bIns="0" rtlCol="0" anchor="t"/>
          <a:lstStyle/>
          <a:p>
            <a:pPr marL="0" indent="0" algn="ctr">
              <a:lnSpc>
                <a:spcPts val="3900"/>
              </a:lnSpc>
              <a:buNone/>
            </a:pPr>
            <a:r>
              <a:rPr lang="en-US" sz="3100" dirty="0">
                <a:solidFill>
                  <a:schemeClr val="bg1">
                    <a:lumMod val="95000"/>
                  </a:schemeClr>
                </a:solidFill>
                <a:latin typeface="Fira Mono Medium" pitchFamily="34" charset="0"/>
                <a:ea typeface="Fira Mono Medium" pitchFamily="34" charset="-122"/>
                <a:cs typeface="Fira Mono Medium" pitchFamily="34" charset="-120"/>
              </a:rPr>
              <a:t>Step 6 </a:t>
            </a:r>
            <a:r>
              <a:rPr lang="en-US" sz="3100" dirty="0">
                <a:solidFill>
                  <a:srgbClr val="FC8337"/>
                </a:solidFill>
                <a:latin typeface="Fira Mono Medium" pitchFamily="34" charset="0"/>
                <a:ea typeface="Fira Mono Medium" pitchFamily="34" charset="-122"/>
                <a:cs typeface="Fira Mono Medium" pitchFamily="34" charset="-120"/>
              </a:rPr>
              <a:t>- Continuous Loop</a:t>
            </a:r>
            <a:endParaRPr lang="en-US" sz="3100" dirty="0"/>
          </a:p>
        </p:txBody>
      </p:sp>
      <p:sp>
        <p:nvSpPr>
          <p:cNvPr id="4" name="Text 1"/>
          <p:cNvSpPr/>
          <p:nvPr/>
        </p:nvSpPr>
        <p:spPr>
          <a:xfrm>
            <a:off x="793790" y="4087416"/>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The system operates in a continuous, real-time loop, capturing frames, detecting emotions, and providing instant audio feedback. To prevent 'audio fatigue,' a 2-3 second interval is implemented before repeating the same emotion, ensuring clarity without excessive repetition and maintaining a smooth user experience.</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TotalTime>
  <Words>784</Words>
  <Application>Microsoft Macintosh PowerPoint</Application>
  <PresentationFormat>Custom</PresentationFormat>
  <Paragraphs>68</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Fira Mono Light</vt:lpstr>
      <vt:lpstr>Consolas</vt:lpstr>
      <vt:lpstr>Arial</vt:lpstr>
      <vt:lpstr>Calibri</vt:lpstr>
      <vt:lpstr>Fira Sans</vt:lpstr>
      <vt:lpstr>Fira Mono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vraj borad</cp:lastModifiedBy>
  <cp:revision>7</cp:revision>
  <dcterms:created xsi:type="dcterms:W3CDTF">2025-09-07T05:28:32Z</dcterms:created>
  <dcterms:modified xsi:type="dcterms:W3CDTF">2025-09-09T12:25:20Z</dcterms:modified>
</cp:coreProperties>
</file>